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2" r:id="rId2"/>
  </p:sldIdLst>
  <p:sldSz cx="7559675" cy="1069181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33"/>
  </p:normalViewPr>
  <p:slideViewPr>
    <p:cSldViewPr snapToGrid="0" snapToObjects="1">
      <p:cViewPr>
        <p:scale>
          <a:sx n="52" d="100"/>
          <a:sy n="52" d="100"/>
        </p:scale>
        <p:origin x="-2394" y="-36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4563" y="1749425"/>
            <a:ext cx="5670550" cy="3722688"/>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944563" y="5614988"/>
            <a:ext cx="5670550" cy="25828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0EE7F-8A66-4345-A130-D972883D7CC8}"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46730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0EE7F-8A66-4345-A130-D972883D7CC8}"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96107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200" y="569913"/>
            <a:ext cx="1630363" cy="9059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9113" y="569913"/>
            <a:ext cx="4738687" cy="9059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0EE7F-8A66-4345-A130-D972883D7CC8}"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60899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0EE7F-8A66-4345-A130-D972883D7CC8}"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58824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938" y="2665413"/>
            <a:ext cx="6519862" cy="4448175"/>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515938" y="7154863"/>
            <a:ext cx="6519862" cy="23383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0EE7F-8A66-4345-A130-D972883D7CC8}"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74408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9113" y="2846388"/>
            <a:ext cx="3184525" cy="6783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56038" y="2846388"/>
            <a:ext cx="3184525" cy="6783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0EE7F-8A66-4345-A130-D972883D7CC8}"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81764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00" y="569913"/>
            <a:ext cx="6519863" cy="206533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20700" y="2620963"/>
            <a:ext cx="3198813" cy="12842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0700" y="3905250"/>
            <a:ext cx="3198813" cy="5745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27463" y="2620963"/>
            <a:ext cx="3213100" cy="12842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27463" y="3905250"/>
            <a:ext cx="3213100" cy="5745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0EE7F-8A66-4345-A130-D972883D7CC8}" type="datetimeFigureOut">
              <a:rPr lang="en-US" smtClean="0"/>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14401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0EE7F-8A66-4345-A130-D972883D7CC8}" type="datetimeFigureOut">
              <a:rPr lang="en-US" smtClean="0"/>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01508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0EE7F-8A66-4345-A130-D972883D7CC8}" type="datetimeFigureOut">
              <a:rPr lang="en-US" smtClean="0"/>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84351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00" y="712788"/>
            <a:ext cx="2438400" cy="249555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213100" y="1539875"/>
            <a:ext cx="3827463" cy="7597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0700" y="3208338"/>
            <a:ext cx="2438400" cy="59420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0EE7F-8A66-4345-A130-D972883D7CC8}"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47955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00" y="712788"/>
            <a:ext cx="2438400" cy="24955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213100" y="1539875"/>
            <a:ext cx="3827463" cy="7597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20700" y="3208338"/>
            <a:ext cx="2438400" cy="59420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0EE7F-8A66-4345-A130-D972883D7CC8}"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FD86-DBB3-E44E-9904-B0E402D0B42E}" type="slidenum">
              <a:rPr lang="en-US" smtClean="0"/>
              <a:t>‹#›</a:t>
            </a:fld>
            <a:endParaRPr lang="en-US"/>
          </a:p>
        </p:txBody>
      </p:sp>
    </p:spTree>
    <p:extLst>
      <p:ext uri="{BB962C8B-B14F-4D97-AF65-F5344CB8AC3E}">
        <p14:creationId xmlns:p14="http://schemas.microsoft.com/office/powerpoint/2010/main" val="119103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7560422" cy="10691813"/>
          </a:xfrm>
          <a:prstGeom prst="rect">
            <a:avLst/>
          </a:prstGeom>
        </p:spPr>
      </p:pic>
      <p:sp>
        <p:nvSpPr>
          <p:cNvPr id="2" name="Title Placeholder 1"/>
          <p:cNvSpPr>
            <a:spLocks noGrp="1"/>
          </p:cNvSpPr>
          <p:nvPr>
            <p:ph type="title"/>
          </p:nvPr>
        </p:nvSpPr>
        <p:spPr>
          <a:xfrm>
            <a:off x="519113" y="569913"/>
            <a:ext cx="6521450" cy="206533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19113" y="2846388"/>
            <a:ext cx="6521450" cy="67833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a:defRPr sz="1200">
                <a:solidFill>
                  <a:schemeClr val="tx1">
                    <a:tint val="75000"/>
                  </a:schemeClr>
                </a:solidFill>
              </a:defRPr>
            </a:lvl1pPr>
          </a:lstStyle>
          <a:p>
            <a:fld id="{F100EE7F-8A66-4345-A130-D972883D7CC8}" type="datetimeFigureOut">
              <a:rPr lang="en-US" smtClean="0"/>
              <a:t>6/30/2020</a:t>
            </a:fld>
            <a:endParaRPr lang="en-US"/>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lIns="91440" tIns="45720" rIns="91440" bIns="45720" rtlCol="0" anchor="ctr"/>
          <a:lstStyle>
            <a:lvl1pPr algn="r">
              <a:defRPr sz="1200">
                <a:solidFill>
                  <a:schemeClr val="tx1">
                    <a:tint val="75000"/>
                  </a:schemeClr>
                </a:solidFill>
              </a:defRPr>
            </a:lvl1pPr>
          </a:lstStyle>
          <a:p>
            <a:fld id="{FB4CFD86-DBB3-E44E-9904-B0E402D0B42E}" type="slidenum">
              <a:rPr lang="en-US" smtClean="0"/>
              <a:t>‹#›</a:t>
            </a:fld>
            <a:endParaRPr lang="en-US"/>
          </a:p>
        </p:txBody>
      </p:sp>
    </p:spTree>
    <p:extLst>
      <p:ext uri="{BB962C8B-B14F-4D97-AF65-F5344CB8AC3E}">
        <p14:creationId xmlns:p14="http://schemas.microsoft.com/office/powerpoint/2010/main" val="1234316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luisa.newton\AppData\Local\Microsoft\Windows\INetCache\Content.Outlook\D6VQ0CPY\ChatHealth Ph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28203">
            <a:off x="3914131" y="3899812"/>
            <a:ext cx="2779667" cy="490842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776239">
            <a:off x="4181691" y="4892087"/>
            <a:ext cx="2244548" cy="2923877"/>
          </a:xfrm>
          <a:prstGeom prst="rect">
            <a:avLst/>
          </a:prstGeom>
          <a:noFill/>
        </p:spPr>
        <p:txBody>
          <a:bodyPr wrap="square" rtlCol="0">
            <a:spAutoFit/>
          </a:bodyPr>
          <a:lstStyle/>
          <a:p>
            <a:pPr algn="ctr"/>
            <a:r>
              <a:rPr lang="en-GB" sz="2800" dirty="0" smtClean="0">
                <a:solidFill>
                  <a:srgbClr val="0070C0"/>
                </a:solidFill>
                <a:latin typeface="Arial" panose="020B0604020202020204" pitchFamily="34" charset="0"/>
                <a:cs typeface="Arial" panose="020B0604020202020204" pitchFamily="34" charset="0"/>
              </a:rPr>
              <a:t>Text</a:t>
            </a:r>
            <a:r>
              <a:rPr lang="en-GB" sz="2800" b="1" dirty="0" smtClean="0">
                <a:solidFill>
                  <a:srgbClr val="0070C0"/>
                </a:solidFill>
                <a:latin typeface="Arial" panose="020B0604020202020204" pitchFamily="34" charset="0"/>
                <a:cs typeface="Arial" panose="020B0604020202020204" pitchFamily="34" charset="0"/>
              </a:rPr>
              <a:t>  </a:t>
            </a:r>
          </a:p>
          <a:p>
            <a:pPr algn="ctr"/>
            <a:r>
              <a:rPr lang="en-GB" sz="2400" b="1" dirty="0" smtClean="0">
                <a:solidFill>
                  <a:schemeClr val="accent1">
                    <a:lumMod val="50000"/>
                  </a:schemeClr>
                </a:solidFill>
                <a:latin typeface="Arial" panose="020B0604020202020204" pitchFamily="34" charset="0"/>
                <a:cs typeface="Arial" panose="020B0604020202020204" pitchFamily="34" charset="0"/>
              </a:rPr>
              <a:t>07507333482</a:t>
            </a:r>
          </a:p>
          <a:p>
            <a:pPr algn="ctr"/>
            <a:r>
              <a:rPr lang="en-GB" sz="2800" dirty="0" smtClean="0">
                <a:solidFill>
                  <a:srgbClr val="0070C0"/>
                </a:solidFill>
                <a:latin typeface="Arial" panose="020B0604020202020204" pitchFamily="34" charset="0"/>
                <a:cs typeface="Arial" panose="020B0604020202020204" pitchFamily="34" charset="0"/>
              </a:rPr>
              <a:t>9am to 4.30pm</a:t>
            </a:r>
          </a:p>
          <a:p>
            <a:pPr algn="ctr"/>
            <a:r>
              <a:rPr lang="en-GB" sz="2800" dirty="0" smtClean="0">
                <a:solidFill>
                  <a:srgbClr val="0070C0"/>
                </a:solidFill>
                <a:latin typeface="Arial" panose="020B0604020202020204" pitchFamily="34" charset="0"/>
                <a:cs typeface="Arial" panose="020B0604020202020204" pitchFamily="34" charset="0"/>
              </a:rPr>
              <a:t>Monday to Friday</a:t>
            </a:r>
          </a:p>
          <a:p>
            <a:endParaRPr lang="en-GB" sz="2000" dirty="0" smtClean="0">
              <a:solidFill>
                <a:srgbClr val="0070C0"/>
              </a:solidFill>
              <a:latin typeface="Arial" panose="020B0604020202020204" pitchFamily="34" charset="0"/>
              <a:cs typeface="Arial" panose="020B0604020202020204" pitchFamily="34" charset="0"/>
            </a:endParaRPr>
          </a:p>
        </p:txBody>
      </p:sp>
      <p:sp>
        <p:nvSpPr>
          <p:cNvPr id="9" name="TextBox 8"/>
          <p:cNvSpPr txBox="1"/>
          <p:nvPr/>
        </p:nvSpPr>
        <p:spPr>
          <a:xfrm>
            <a:off x="342747" y="1265397"/>
            <a:ext cx="6835973" cy="923330"/>
          </a:xfrm>
          <a:prstGeom prst="rect">
            <a:avLst/>
          </a:prstGeom>
          <a:noFill/>
        </p:spPr>
        <p:txBody>
          <a:bodyPr wrap="square" rtlCol="0">
            <a:spAutoFit/>
          </a:bodyPr>
          <a:lstStyle/>
          <a:p>
            <a:pPr algn="ctr"/>
            <a:r>
              <a:rPr lang="en-GB" sz="4800" b="1" dirty="0" err="1" smtClean="0">
                <a:solidFill>
                  <a:schemeClr val="accent1">
                    <a:lumMod val="75000"/>
                  </a:schemeClr>
                </a:solidFill>
                <a:latin typeface="Arial" panose="020B0604020202020204" pitchFamily="34" charset="0"/>
                <a:cs typeface="Arial" panose="020B0604020202020204" pitchFamily="34" charset="0"/>
              </a:rPr>
              <a:t>Parentline</a:t>
            </a:r>
            <a:r>
              <a:rPr lang="en-GB" sz="5400" b="1" dirty="0" smtClean="0">
                <a:solidFill>
                  <a:srgbClr val="4D4D4C"/>
                </a:solidFill>
                <a:latin typeface="Arial" panose="020B0604020202020204" pitchFamily="34" charset="0"/>
                <a:cs typeface="Arial" panose="020B0604020202020204" pitchFamily="34" charset="0"/>
              </a:rPr>
              <a:t> </a:t>
            </a:r>
            <a:endParaRPr lang="en-GB" sz="5400" b="1" dirty="0">
              <a:solidFill>
                <a:srgbClr val="4D4D4C"/>
              </a:solidFill>
              <a:latin typeface="Arial" panose="020B0604020202020204" pitchFamily="34" charset="0"/>
              <a:cs typeface="Arial" panose="020B0604020202020204" pitchFamily="34" charset="0"/>
            </a:endParaRPr>
          </a:p>
        </p:txBody>
      </p:sp>
      <p:sp>
        <p:nvSpPr>
          <p:cNvPr id="11" name="TextBox 10"/>
          <p:cNvSpPr txBox="1"/>
          <p:nvPr/>
        </p:nvSpPr>
        <p:spPr>
          <a:xfrm>
            <a:off x="480525" y="9045589"/>
            <a:ext cx="6588996" cy="830997"/>
          </a:xfrm>
          <a:prstGeom prst="rect">
            <a:avLst/>
          </a:prstGeom>
          <a:noFill/>
        </p:spPr>
        <p:txBody>
          <a:bodyPr wrap="square" rtlCol="0">
            <a:spAutoFit/>
          </a:bodyPr>
          <a:lstStyle/>
          <a:p>
            <a:r>
              <a:rPr lang="en-GB" sz="800" dirty="0" smtClean="0"/>
              <a:t>We </a:t>
            </a:r>
            <a:r>
              <a:rPr lang="en-GB" sz="800" dirty="0"/>
              <a:t>might inform someone if we were concerned about your safety but we would usually speak to you first. Your messages are stored and can be seen by other health care staff who follow the same confidentiality rules, We aim to reply to you within one working day and you should get an immediate message back to confirm we have received your text. Text will only be seen between 9am and </a:t>
            </a:r>
            <a:r>
              <a:rPr lang="en-GB" sz="800" dirty="0" smtClean="0"/>
              <a:t>4.30pm</a:t>
            </a:r>
            <a:r>
              <a:rPr lang="en-GB" sz="800" dirty="0"/>
              <a:t>. If you need help before you hear back from us contact your GP, nearest walk in centre or dial 111. Our text number does not receive voice calls or MMS picture messages. We support messaging from UK mobile numbers only (which does not include messages sent from landlines, international mobile numbers and some 'number masking' mobile apps). To prevent the health professional from sending messages to you, text STOP to our number. Messages are charged at your usual rates.” </a:t>
            </a:r>
            <a:endParaRPr lang="en-GB" sz="800" dirty="0">
              <a:solidFill>
                <a:srgbClr val="0070C0"/>
              </a:solidFill>
              <a:latin typeface="Arial" panose="020B0604020202020204" pitchFamily="34" charset="0"/>
              <a:cs typeface="Arial" panose="020B0604020202020204" pitchFamily="34" charset="0"/>
            </a:endParaRPr>
          </a:p>
        </p:txBody>
      </p:sp>
      <p:sp>
        <p:nvSpPr>
          <p:cNvPr id="13" name="TextBox 12"/>
          <p:cNvSpPr txBox="1"/>
          <p:nvPr/>
        </p:nvSpPr>
        <p:spPr>
          <a:xfrm>
            <a:off x="342747" y="2188727"/>
            <a:ext cx="6684552" cy="1323439"/>
          </a:xfrm>
          <a:prstGeom prst="rect">
            <a:avLst/>
          </a:prstGeom>
          <a:noFill/>
        </p:spPr>
        <p:txBody>
          <a:bodyPr wrap="square" rtlCol="0">
            <a:spAutoFit/>
          </a:bodyPr>
          <a:lstStyle/>
          <a:p>
            <a:pPr algn="ctr"/>
            <a:r>
              <a:rPr lang="en-GB" sz="2000" b="1" dirty="0" smtClean="0">
                <a:solidFill>
                  <a:srgbClr val="0070C0"/>
                </a:solidFill>
                <a:latin typeface="Arial" panose="020B0604020202020204" pitchFamily="34" charset="0"/>
                <a:cs typeface="Arial" panose="020B0604020202020204" pitchFamily="34" charset="0"/>
              </a:rPr>
              <a:t>Are you a parent or carer of a child aged 0-19 </a:t>
            </a:r>
            <a:r>
              <a:rPr lang="en-GB" sz="2000" dirty="0" smtClean="0">
                <a:solidFill>
                  <a:srgbClr val="0070C0"/>
                </a:solidFill>
                <a:latin typeface="Arial" panose="020B0604020202020204" pitchFamily="34" charset="0"/>
                <a:cs typeface="Arial" panose="020B0604020202020204" pitchFamily="34" charset="0"/>
              </a:rPr>
              <a:t>Heywood</a:t>
            </a:r>
            <a:r>
              <a:rPr lang="en-GB" sz="2000" dirty="0">
                <a:solidFill>
                  <a:srgbClr val="0070C0"/>
                </a:solidFill>
                <a:latin typeface="Arial" panose="020B0604020202020204" pitchFamily="34" charset="0"/>
                <a:cs typeface="Arial" panose="020B0604020202020204" pitchFamily="34" charset="0"/>
              </a:rPr>
              <a:t>, Middleton and Rochdale Children’s </a:t>
            </a:r>
            <a:r>
              <a:rPr lang="en-GB" sz="2000" dirty="0" smtClean="0">
                <a:solidFill>
                  <a:srgbClr val="0070C0"/>
                </a:solidFill>
                <a:latin typeface="Arial" panose="020B0604020202020204" pitchFamily="34" charset="0"/>
                <a:cs typeface="Arial" panose="020B0604020202020204" pitchFamily="34" charset="0"/>
              </a:rPr>
              <a:t>Integrated Community Health Services have a text messaging service</a:t>
            </a:r>
          </a:p>
        </p:txBody>
      </p:sp>
      <p:sp>
        <p:nvSpPr>
          <p:cNvPr id="2" name="TextBox 1"/>
          <p:cNvSpPr txBox="1"/>
          <p:nvPr/>
        </p:nvSpPr>
        <p:spPr>
          <a:xfrm>
            <a:off x="480523" y="4442721"/>
            <a:ext cx="2902755" cy="4247317"/>
          </a:xfrm>
          <a:prstGeom prst="rect">
            <a:avLst/>
          </a:prstGeom>
          <a:noFill/>
        </p:spPr>
        <p:txBody>
          <a:bodyPr wrap="square" rtlCol="0">
            <a:spAutoFit/>
          </a:bodyPr>
          <a:lstStyle/>
          <a:p>
            <a:r>
              <a:rPr lang="en-GB" dirty="0">
                <a:solidFill>
                  <a:srgbClr val="0070C0"/>
                </a:solidFill>
                <a:latin typeface="Arial" panose="020B0604020202020204" pitchFamily="34" charset="0"/>
                <a:cs typeface="Arial" panose="020B0604020202020204" pitchFamily="34" charset="0"/>
              </a:rPr>
              <a:t>You can text a health professional </a:t>
            </a:r>
            <a:r>
              <a:rPr lang="en-GB" dirty="0" smtClean="0">
                <a:solidFill>
                  <a:srgbClr val="0070C0"/>
                </a:solidFill>
                <a:latin typeface="Arial" panose="020B0604020202020204" pitchFamily="34" charset="0"/>
                <a:cs typeface="Arial" panose="020B0604020202020204" pitchFamily="34" charset="0"/>
              </a:rPr>
              <a:t>for confidential advice on;</a:t>
            </a:r>
            <a:endParaRPr lang="en-GB"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Feeding and nutrition</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Child Development</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Emotional health and wellbeing</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Behaviour challenges</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Family Health</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Sleep routines</a:t>
            </a:r>
          </a:p>
          <a:p>
            <a:pPr marL="342900" indent="-34290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Toileting and </a:t>
            </a:r>
            <a:r>
              <a:rPr lang="en-GB" dirty="0" smtClean="0">
                <a:solidFill>
                  <a:srgbClr val="0070C0"/>
                </a:solidFill>
                <a:latin typeface="Arial" panose="020B0604020202020204" pitchFamily="34" charset="0"/>
                <a:cs typeface="Arial" panose="020B0604020202020204" pitchFamily="34" charset="0"/>
              </a:rPr>
              <a:t>continence</a:t>
            </a:r>
          </a:p>
          <a:p>
            <a:pPr marL="342900" indent="-342900">
              <a:buFont typeface="Arial" panose="020B0604020202020204" pitchFamily="34" charset="0"/>
              <a:buChar char="•"/>
            </a:pPr>
            <a:r>
              <a:rPr lang="en-GB" dirty="0" smtClean="0">
                <a:solidFill>
                  <a:srgbClr val="0070C0"/>
                </a:solidFill>
                <a:latin typeface="Arial" panose="020B0604020202020204" pitchFamily="34" charset="0"/>
                <a:cs typeface="Arial" panose="020B0604020202020204" pitchFamily="34" charset="0"/>
              </a:rPr>
              <a:t>Bullying</a:t>
            </a:r>
          </a:p>
          <a:p>
            <a:pPr marL="342900" indent="-342900">
              <a:buFont typeface="Arial" panose="020B0604020202020204" pitchFamily="34" charset="0"/>
              <a:buChar char="•"/>
            </a:pPr>
            <a:r>
              <a:rPr lang="en-GB" dirty="0" smtClean="0">
                <a:solidFill>
                  <a:srgbClr val="0070C0"/>
                </a:solidFill>
                <a:latin typeface="Arial" panose="020B0604020202020204" pitchFamily="34" charset="0"/>
                <a:cs typeface="Arial" panose="020B0604020202020204" pitchFamily="34" charset="0"/>
              </a:rPr>
              <a:t>Minor accidents and illnesses</a:t>
            </a:r>
          </a:p>
        </p:txBody>
      </p:sp>
      <p:pic>
        <p:nvPicPr>
          <p:cNvPr id="14" name="Picture 2" descr="C:\Users\luisa.newton\AppData\Local\Microsoft\Windows\INetCache\Content.Outlook\D6VQ0CPY\ChatHealth logo colour (line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7" y="3662461"/>
            <a:ext cx="3258815" cy="664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62734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3016</TotalTime>
  <Words>234</Words>
  <Application>Microsoft Office PowerPoint</Application>
  <PresentationFormat>Custom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Custom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margaret.swann</cp:lastModifiedBy>
  <cp:revision>36</cp:revision>
  <cp:lastPrinted>2020-02-19T14:30:01Z</cp:lastPrinted>
  <dcterms:created xsi:type="dcterms:W3CDTF">2018-01-30T11:20:32Z</dcterms:created>
  <dcterms:modified xsi:type="dcterms:W3CDTF">2020-06-30T10:26:30Z</dcterms:modified>
</cp:coreProperties>
</file>